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  <p:embeddedFont>
      <p:font typeface="Helvetica Neue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fxB54yh8eoIqktgnGcishuA2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HelveticaNeueLight-regular.fntdata"/><Relationship Id="rId27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boldItalic.fntdata"/><Relationship Id="rId30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 Dunkelblau">
  <p:cSld name="Titelfolie Dunkelblau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ctrTitle"/>
          </p:nvPr>
        </p:nvSpPr>
        <p:spPr>
          <a:xfrm>
            <a:off x="1952624" y="817563"/>
            <a:ext cx="7089776" cy="42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600"/>
              <a:buFont typeface="Helvetica Neue Light"/>
              <a:buNone/>
              <a:defRPr sz="2600">
                <a:solidFill>
                  <a:srgbClr val="004A7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23825" y="887413"/>
            <a:ext cx="17859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123825" y="885826"/>
            <a:ext cx="1790701" cy="309563"/>
          </a:xfrm>
          <a:custGeom>
            <a:rect b="b" l="l" r="r" t="t"/>
            <a:pathLst>
              <a:path extrusionOk="0" h="839" w="4919">
                <a:moveTo>
                  <a:pt x="4919" y="419"/>
                </a:moveTo>
                <a:lnTo>
                  <a:pt x="4919" y="419"/>
                </a:lnTo>
                <a:cubicBezTo>
                  <a:pt x="4919" y="187"/>
                  <a:pt x="4741" y="0"/>
                  <a:pt x="4521" y="0"/>
                </a:cubicBezTo>
                <a:cubicBezTo>
                  <a:pt x="4309" y="0"/>
                  <a:pt x="4136" y="174"/>
                  <a:pt x="4124" y="394"/>
                </a:cubicBezTo>
                <a:lnTo>
                  <a:pt x="0" y="394"/>
                </a:lnTo>
                <a:lnTo>
                  <a:pt x="0" y="468"/>
                </a:lnTo>
                <a:lnTo>
                  <a:pt x="4126" y="468"/>
                </a:lnTo>
                <a:cubicBezTo>
                  <a:pt x="4149" y="677"/>
                  <a:pt x="4317" y="839"/>
                  <a:pt x="4521" y="839"/>
                </a:cubicBezTo>
                <a:cubicBezTo>
                  <a:pt x="4741" y="839"/>
                  <a:pt x="4919" y="650"/>
                  <a:pt x="4919" y="419"/>
                </a:cubicBezTo>
                <a:close/>
              </a:path>
            </a:pathLst>
          </a:custGeom>
          <a:solidFill>
            <a:srgbClr val="004A7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ld_Text_dunkelblau">
  <p:cSld name="2_Bild_Text_dunkelblau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000"/>
              <a:buFont typeface="Helvetica Neue Light"/>
              <a:buNone/>
              <a:defRPr>
                <a:solidFill>
                  <a:srgbClr val="004A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5" name="Google Shape;105;p29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2" type="body"/>
          </p:nvPr>
        </p:nvSpPr>
        <p:spPr>
          <a:xfrm>
            <a:off x="5066464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9"/>
          <p:cNvSpPr/>
          <p:nvPr>
            <p:ph idx="3" type="pic"/>
          </p:nvPr>
        </p:nvSpPr>
        <p:spPr>
          <a:xfrm>
            <a:off x="195321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_rot">
  <p:cSld name="Titelfolie_ro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/>
          <p:nvPr>
            <p:ph type="ctrTitle"/>
          </p:nvPr>
        </p:nvSpPr>
        <p:spPr>
          <a:xfrm>
            <a:off x="1952624" y="817563"/>
            <a:ext cx="7089776" cy="2395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Helvetica Neue Light"/>
              <a:buNone/>
              <a:defRPr sz="2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112" name="Google Shape;112;p30"/>
          <p:cNvGrpSpPr/>
          <p:nvPr/>
        </p:nvGrpSpPr>
        <p:grpSpPr>
          <a:xfrm>
            <a:off x="1966913" y="3282950"/>
            <a:ext cx="311149" cy="1801813"/>
            <a:chOff x="1966913" y="3282950"/>
            <a:chExt cx="311149" cy="1801813"/>
          </a:xfrm>
        </p:grpSpPr>
        <p:sp>
          <p:nvSpPr>
            <p:cNvPr id="113" name="Google Shape;113;p30"/>
            <p:cNvSpPr/>
            <p:nvPr/>
          </p:nvSpPr>
          <p:spPr>
            <a:xfrm>
              <a:off x="1966913" y="3286125"/>
              <a:ext cx="306387" cy="17986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0"/>
            <p:cNvSpPr/>
            <p:nvPr/>
          </p:nvSpPr>
          <p:spPr>
            <a:xfrm>
              <a:off x="1966913" y="3282950"/>
              <a:ext cx="311149" cy="1801813"/>
            </a:xfrm>
            <a:custGeom>
              <a:rect b="b" l="l" r="r" t="t"/>
              <a:pathLst>
                <a:path extrusionOk="0" h="4933" w="840">
                  <a:moveTo>
                    <a:pt x="420" y="0"/>
                  </a:moveTo>
                  <a:lnTo>
                    <a:pt x="420" y="0"/>
                  </a:lnTo>
                  <a:cubicBezTo>
                    <a:pt x="188" y="0"/>
                    <a:pt x="0" y="178"/>
                    <a:pt x="0" y="398"/>
                  </a:cubicBezTo>
                  <a:cubicBezTo>
                    <a:pt x="0" y="610"/>
                    <a:pt x="175" y="783"/>
                    <a:pt x="395" y="795"/>
                  </a:cubicBezTo>
                  <a:lnTo>
                    <a:pt x="395" y="4933"/>
                  </a:lnTo>
                  <a:lnTo>
                    <a:pt x="469" y="4933"/>
                  </a:lnTo>
                  <a:lnTo>
                    <a:pt x="469" y="793"/>
                  </a:lnTo>
                  <a:cubicBezTo>
                    <a:pt x="678" y="770"/>
                    <a:pt x="840" y="602"/>
                    <a:pt x="840" y="398"/>
                  </a:cubicBezTo>
                  <a:cubicBezTo>
                    <a:pt x="840" y="178"/>
                    <a:pt x="651" y="0"/>
                    <a:pt x="420" y="0"/>
                  </a:cubicBezTo>
                  <a:close/>
                </a:path>
              </a:pathLst>
            </a:custGeom>
            <a:solidFill>
              <a:srgbClr val="AC252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_rot">
  <p:cSld name="3_Text_ro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2D2E"/>
              </a:buClr>
              <a:buSzPts val="2000"/>
              <a:buFont typeface="Helvetica Neue Light"/>
              <a:buNone/>
              <a:defRPr>
                <a:solidFill>
                  <a:srgbClr val="D22D2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_Bild_rot">
  <p:cSld name="3_Text_Bild_ro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2D2E"/>
              </a:buClr>
              <a:buSzPts val="2000"/>
              <a:buFont typeface="Helvetica Neue Light"/>
              <a:buNone/>
              <a:defRPr>
                <a:solidFill>
                  <a:srgbClr val="D22D2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5" name="Google Shape;125;p32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2" type="body"/>
          </p:nvPr>
        </p:nvSpPr>
        <p:spPr>
          <a:xfrm>
            <a:off x="1953218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2"/>
          <p:cNvSpPr/>
          <p:nvPr>
            <p:ph idx="3" type="pic"/>
          </p:nvPr>
        </p:nvSpPr>
        <p:spPr>
          <a:xfrm>
            <a:off x="610393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ld_rot">
  <p:cSld name="3_Bild_ro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2D2E"/>
              </a:buClr>
              <a:buSzPts val="2000"/>
              <a:buFont typeface="Helvetica Neue Light"/>
              <a:buNone/>
              <a:defRPr>
                <a:solidFill>
                  <a:srgbClr val="D22D2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2" name="Google Shape;132;p33"/>
          <p:cNvSpPr/>
          <p:nvPr>
            <p:ph idx="2" type="pic"/>
          </p:nvPr>
        </p:nvSpPr>
        <p:spPr>
          <a:xfrm>
            <a:off x="1952625" y="1347788"/>
            <a:ext cx="7089775" cy="37036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ld_Text">
  <p:cSld name="3_Bild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2D2E"/>
              </a:buClr>
              <a:buSzPts val="2000"/>
              <a:buFont typeface="Helvetica Neue Light"/>
              <a:buNone/>
              <a:defRPr>
                <a:solidFill>
                  <a:srgbClr val="D22D2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2" type="body"/>
          </p:nvPr>
        </p:nvSpPr>
        <p:spPr>
          <a:xfrm>
            <a:off x="5066464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34"/>
          <p:cNvSpPr/>
          <p:nvPr>
            <p:ph idx="3" type="pic"/>
          </p:nvPr>
        </p:nvSpPr>
        <p:spPr>
          <a:xfrm>
            <a:off x="195321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_hellblau">
  <p:cSld name="1_Titelfolie_hellblau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5"/>
          <p:cNvGrpSpPr/>
          <p:nvPr/>
        </p:nvGrpSpPr>
        <p:grpSpPr>
          <a:xfrm>
            <a:off x="123825" y="1679575"/>
            <a:ext cx="2527301" cy="309563"/>
            <a:chOff x="123825" y="1679575"/>
            <a:chExt cx="2527301" cy="309563"/>
          </a:xfrm>
        </p:grpSpPr>
        <p:sp>
          <p:nvSpPr>
            <p:cNvPr id="142" name="Google Shape;142;p35"/>
            <p:cNvSpPr/>
            <p:nvPr/>
          </p:nvSpPr>
          <p:spPr>
            <a:xfrm>
              <a:off x="2362200" y="1679575"/>
              <a:ext cx="288926" cy="3095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143" name="Google Shape;143;p35"/>
            <p:cNvCxnSpPr/>
            <p:nvPr/>
          </p:nvCxnSpPr>
          <p:spPr>
            <a:xfrm>
              <a:off x="123825" y="1836013"/>
              <a:ext cx="2237874" cy="0"/>
            </a:xfrm>
            <a:prstGeom prst="straightConnector1">
              <a:avLst/>
            </a:prstGeom>
            <a:noFill/>
            <a:ln cap="flat" cmpd="sng" w="2540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4" name="Google Shape;144;p35"/>
          <p:cNvSpPr txBox="1"/>
          <p:nvPr>
            <p:ph type="ctrTitle"/>
          </p:nvPr>
        </p:nvSpPr>
        <p:spPr>
          <a:xfrm>
            <a:off x="2763982" y="1627909"/>
            <a:ext cx="6278418" cy="342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Helvetica Neue Light"/>
              <a:buNone/>
              <a:defRPr sz="2600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_hellblau">
  <p:cSld name="1_Text_hellblau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Helvetica Neue Light"/>
              <a:buNone/>
              <a:defRPr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1" name="Google Shape;151;p36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_Bild_hellblau">
  <p:cSld name="Text_Bild_hellblau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Helvetica Neue Light"/>
              <a:buNone/>
              <a:defRPr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2" type="body"/>
          </p:nvPr>
        </p:nvSpPr>
        <p:spPr>
          <a:xfrm>
            <a:off x="1953218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7"/>
          <p:cNvSpPr/>
          <p:nvPr>
            <p:ph idx="3" type="pic"/>
          </p:nvPr>
        </p:nvSpPr>
        <p:spPr>
          <a:xfrm>
            <a:off x="610393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ld_hellblau">
  <p:cSld name="1_Bild_hellblau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Helvetica Neue Light"/>
              <a:buNone/>
              <a:defRPr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8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4" name="Google Shape;164;p38"/>
          <p:cNvSpPr/>
          <p:nvPr>
            <p:ph idx="2" type="pic"/>
          </p:nvPr>
        </p:nvSpPr>
        <p:spPr>
          <a:xfrm>
            <a:off x="1952625" y="1347788"/>
            <a:ext cx="7089775" cy="37036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_grün">
  <p:cSld name="Text_grü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5" name="Google Shape;55;p21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ild_Text_hellblau">
  <p:cSld name="1_Bild_Text_hellblau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Helvetica Neue Light"/>
              <a:buNone/>
              <a:defRPr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39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2" type="body"/>
          </p:nvPr>
        </p:nvSpPr>
        <p:spPr>
          <a:xfrm>
            <a:off x="5066464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9"/>
          <p:cNvSpPr/>
          <p:nvPr>
            <p:ph idx="3" type="pic"/>
          </p:nvPr>
        </p:nvSpPr>
        <p:spPr>
          <a:xfrm>
            <a:off x="195321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_grün">
  <p:cSld name="Titelfolie_grü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ctrTitle"/>
          </p:nvPr>
        </p:nvSpPr>
        <p:spPr>
          <a:xfrm>
            <a:off x="2763982" y="1627909"/>
            <a:ext cx="6278418" cy="342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600"/>
              <a:buFont typeface="Helvetica Neue Light"/>
              <a:buNone/>
              <a:defRPr sz="2600">
                <a:solidFill>
                  <a:srgbClr val="007D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61" name="Google Shape;61;p22"/>
          <p:cNvGrpSpPr/>
          <p:nvPr/>
        </p:nvGrpSpPr>
        <p:grpSpPr>
          <a:xfrm>
            <a:off x="123825" y="1677987"/>
            <a:ext cx="2527301" cy="311151"/>
            <a:chOff x="123825" y="1677987"/>
            <a:chExt cx="2527301" cy="311151"/>
          </a:xfrm>
        </p:grpSpPr>
        <p:sp>
          <p:nvSpPr>
            <p:cNvPr id="62" name="Google Shape;62;p22"/>
            <p:cNvSpPr/>
            <p:nvPr/>
          </p:nvSpPr>
          <p:spPr>
            <a:xfrm>
              <a:off x="123825" y="1679575"/>
              <a:ext cx="2522538" cy="306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2"/>
            <p:cNvSpPr/>
            <p:nvPr/>
          </p:nvSpPr>
          <p:spPr>
            <a:xfrm>
              <a:off x="123825" y="1677987"/>
              <a:ext cx="2527301" cy="311151"/>
            </a:xfrm>
            <a:custGeom>
              <a:rect b="b" l="l" r="r" t="t"/>
              <a:pathLst>
                <a:path extrusionOk="0" h="839" w="6942">
                  <a:moveTo>
                    <a:pt x="6942" y="419"/>
                  </a:moveTo>
                  <a:lnTo>
                    <a:pt x="6942" y="419"/>
                  </a:lnTo>
                  <a:cubicBezTo>
                    <a:pt x="6942" y="187"/>
                    <a:pt x="6764" y="0"/>
                    <a:pt x="6544" y="0"/>
                  </a:cubicBezTo>
                  <a:cubicBezTo>
                    <a:pt x="6332" y="0"/>
                    <a:pt x="6159" y="174"/>
                    <a:pt x="6147" y="394"/>
                  </a:cubicBezTo>
                  <a:lnTo>
                    <a:pt x="0" y="394"/>
                  </a:lnTo>
                  <a:lnTo>
                    <a:pt x="0" y="468"/>
                  </a:lnTo>
                  <a:lnTo>
                    <a:pt x="6148" y="468"/>
                  </a:lnTo>
                  <a:cubicBezTo>
                    <a:pt x="6172" y="677"/>
                    <a:pt x="6340" y="839"/>
                    <a:pt x="6544" y="839"/>
                  </a:cubicBezTo>
                  <a:cubicBezTo>
                    <a:pt x="6764" y="839"/>
                    <a:pt x="6942" y="650"/>
                    <a:pt x="6942" y="419"/>
                  </a:cubicBezTo>
                  <a:close/>
                </a:path>
              </a:pathLst>
            </a:custGeom>
            <a:solidFill>
              <a:srgbClr val="137E4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_Bild_hellblau">
  <p:cSld name="1_Text_Bild_hellblau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2000"/>
              <a:buFont typeface="Helvetica Neue Light"/>
              <a:buNone/>
              <a:defRPr>
                <a:solidFill>
                  <a:srgbClr val="00763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2" type="body"/>
          </p:nvPr>
        </p:nvSpPr>
        <p:spPr>
          <a:xfrm>
            <a:off x="1953218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3"/>
          <p:cNvSpPr/>
          <p:nvPr>
            <p:ph idx="3" type="pic"/>
          </p:nvPr>
        </p:nvSpPr>
        <p:spPr>
          <a:xfrm>
            <a:off x="610393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_grün">
  <p:cSld name="Bild_grü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1952625" y="1347788"/>
            <a:ext cx="7089775" cy="37036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_Text_grün">
  <p:cSld name="Bild_Text_grü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2" type="body"/>
          </p:nvPr>
        </p:nvSpPr>
        <p:spPr>
          <a:xfrm>
            <a:off x="5066464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/>
          <p:nvPr>
            <p:ph idx="3" type="pic"/>
          </p:nvPr>
        </p:nvSpPr>
        <p:spPr>
          <a:xfrm>
            <a:off x="195321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_Dunkelblau ">
  <p:cSld name="2_Text_Dunkelblau 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000"/>
              <a:buFont typeface="Helvetica Neue Light"/>
              <a:buNone/>
              <a:defRPr>
                <a:solidFill>
                  <a:srgbClr val="004A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b="1"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_Bild_Dunkelblau">
  <p:cSld name="2_Text_Bild_Dunkelblau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000"/>
              <a:buFont typeface="Helvetica Neue Light"/>
              <a:buNone/>
              <a:defRPr>
                <a:solidFill>
                  <a:srgbClr val="004A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1953218" y="1519622"/>
            <a:ext cx="7088388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1953218" y="1924050"/>
            <a:ext cx="397514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  <a:defRPr sz="14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/>
          <p:nvPr>
            <p:ph idx="3" type="pic"/>
          </p:nvPr>
        </p:nvSpPr>
        <p:spPr>
          <a:xfrm>
            <a:off x="6103938" y="1924050"/>
            <a:ext cx="2938462" cy="2563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ld_Dunkelblau">
  <p:cSld name="2_Bild_Dunkelblau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000"/>
              <a:buFont typeface="Helvetica Neue Light"/>
              <a:buNone/>
              <a:defRPr>
                <a:solidFill>
                  <a:srgbClr val="004A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0" name="Google Shape;100;p28"/>
          <p:cNvSpPr/>
          <p:nvPr>
            <p:ph idx="2" type="pic"/>
          </p:nvPr>
        </p:nvSpPr>
        <p:spPr>
          <a:xfrm>
            <a:off x="1952625" y="1347788"/>
            <a:ext cx="7089775" cy="37036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23" Type="http://schemas.openxmlformats.org/officeDocument/2006/relationships/theme" Target="../theme/theme1.xml"/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1953218" y="1348740"/>
            <a:ext cx="7088388" cy="3702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1400"/>
              <a:buFont typeface="Helvetica Neue Light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19"/>
          <p:cNvSpPr/>
          <p:nvPr/>
        </p:nvSpPr>
        <p:spPr>
          <a:xfrm>
            <a:off x="9224956" y="0"/>
            <a:ext cx="1249166" cy="2338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Weitere Primärfarben RGB</a:t>
            </a:r>
            <a:endParaRPr/>
          </a:p>
        </p:txBody>
      </p:sp>
      <p:sp>
        <p:nvSpPr>
          <p:cNvPr id="12" name="Google Shape;12;p19"/>
          <p:cNvSpPr/>
          <p:nvPr/>
        </p:nvSpPr>
        <p:spPr>
          <a:xfrm>
            <a:off x="9224956" y="288805"/>
            <a:ext cx="1249166" cy="233814"/>
          </a:xfrm>
          <a:prstGeom prst="rect">
            <a:avLst/>
          </a:prstGeom>
          <a:solidFill>
            <a:srgbClr val="F9B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249	176	0</a:t>
            </a:r>
            <a:endParaRPr/>
          </a:p>
        </p:txBody>
      </p:sp>
      <p:cxnSp>
        <p:nvCxnSpPr>
          <p:cNvPr id="13" name="Google Shape;13;p19"/>
          <p:cNvCxnSpPr/>
          <p:nvPr/>
        </p:nvCxnSpPr>
        <p:spPr>
          <a:xfrm rot="10800000">
            <a:off x="-300038" y="817384"/>
            <a:ext cx="18335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19"/>
          <p:cNvSpPr txBox="1"/>
          <p:nvPr/>
        </p:nvSpPr>
        <p:spPr>
          <a:xfrm>
            <a:off x="-290513" y="671512"/>
            <a:ext cx="183357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4,87</a:t>
            </a:r>
            <a:endParaRPr/>
          </a:p>
        </p:txBody>
      </p:sp>
      <p:cxnSp>
        <p:nvCxnSpPr>
          <p:cNvPr id="15" name="Google Shape;15;p19"/>
          <p:cNvCxnSpPr/>
          <p:nvPr/>
        </p:nvCxnSpPr>
        <p:spPr>
          <a:xfrm rot="10800000">
            <a:off x="-300038" y="1241246"/>
            <a:ext cx="18335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9"/>
          <p:cNvSpPr txBox="1"/>
          <p:nvPr/>
        </p:nvSpPr>
        <p:spPr>
          <a:xfrm>
            <a:off x="-290513" y="1095374"/>
            <a:ext cx="183357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3,70</a:t>
            </a:r>
            <a:endParaRPr/>
          </a:p>
        </p:txBody>
      </p:sp>
      <p:cxnSp>
        <p:nvCxnSpPr>
          <p:cNvPr id="17" name="Google Shape;17;p19"/>
          <p:cNvCxnSpPr/>
          <p:nvPr/>
        </p:nvCxnSpPr>
        <p:spPr>
          <a:xfrm rot="10800000">
            <a:off x="-300038" y="1350784"/>
            <a:ext cx="18335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9"/>
          <p:cNvSpPr txBox="1"/>
          <p:nvPr/>
        </p:nvSpPr>
        <p:spPr>
          <a:xfrm>
            <a:off x="-290513" y="1373363"/>
            <a:ext cx="183357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3,40</a:t>
            </a:r>
            <a:endParaRPr/>
          </a:p>
        </p:txBody>
      </p:sp>
      <p:cxnSp>
        <p:nvCxnSpPr>
          <p:cNvPr id="19" name="Google Shape;19;p19"/>
          <p:cNvCxnSpPr/>
          <p:nvPr/>
        </p:nvCxnSpPr>
        <p:spPr>
          <a:xfrm>
            <a:off x="1952625" y="-161925"/>
            <a:ext cx="1" cy="1149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19"/>
          <p:cNvSpPr txBox="1"/>
          <p:nvPr/>
        </p:nvSpPr>
        <p:spPr>
          <a:xfrm>
            <a:off x="2007393" y="-152949"/>
            <a:ext cx="183357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7,28</a:t>
            </a:r>
            <a:endParaRPr/>
          </a:p>
        </p:txBody>
      </p:sp>
      <p:cxnSp>
        <p:nvCxnSpPr>
          <p:cNvPr id="21" name="Google Shape;21;p19"/>
          <p:cNvCxnSpPr/>
          <p:nvPr/>
        </p:nvCxnSpPr>
        <p:spPr>
          <a:xfrm rot="10800000">
            <a:off x="-300038" y="5053151"/>
            <a:ext cx="18335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19"/>
          <p:cNvSpPr txBox="1"/>
          <p:nvPr/>
        </p:nvSpPr>
        <p:spPr>
          <a:xfrm>
            <a:off x="-290513" y="5075730"/>
            <a:ext cx="183357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6,89</a:t>
            </a:r>
            <a:endParaRPr/>
          </a:p>
        </p:txBody>
      </p:sp>
      <p:cxnSp>
        <p:nvCxnSpPr>
          <p:cNvPr id="23" name="Google Shape;23;p19"/>
          <p:cNvCxnSpPr/>
          <p:nvPr/>
        </p:nvCxnSpPr>
        <p:spPr>
          <a:xfrm>
            <a:off x="9041274" y="-161925"/>
            <a:ext cx="1" cy="1149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9"/>
          <p:cNvSpPr txBox="1"/>
          <p:nvPr/>
        </p:nvSpPr>
        <p:spPr>
          <a:xfrm>
            <a:off x="9096042" y="-152949"/>
            <a:ext cx="238458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12,42</a:t>
            </a:r>
            <a:endParaRPr/>
          </a:p>
        </p:txBody>
      </p:sp>
      <p:sp>
        <p:nvSpPr>
          <p:cNvPr id="25" name="Google Shape;25;p19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  <a:defRPr b="0" i="0" sz="2000" u="none" cap="none" strike="noStrike">
                <a:solidFill>
                  <a:srgbClr val="007D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" name="Google Shape;28;p19"/>
          <p:cNvSpPr txBox="1"/>
          <p:nvPr/>
        </p:nvSpPr>
        <p:spPr>
          <a:xfrm>
            <a:off x="533400" y="4984750"/>
            <a:ext cx="37151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 Seite </a:t>
            </a:r>
            <a:endParaRPr/>
          </a:p>
        </p:txBody>
      </p:sp>
      <p:cxnSp>
        <p:nvCxnSpPr>
          <p:cNvPr id="29" name="Google Shape;29;p19"/>
          <p:cNvCxnSpPr/>
          <p:nvPr/>
        </p:nvCxnSpPr>
        <p:spPr>
          <a:xfrm>
            <a:off x="2762250" y="-161925"/>
            <a:ext cx="1" cy="1149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9"/>
          <p:cNvSpPr txBox="1"/>
          <p:nvPr/>
        </p:nvSpPr>
        <p:spPr>
          <a:xfrm>
            <a:off x="2817018" y="-152949"/>
            <a:ext cx="183357" cy="950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5,03</a:t>
            </a:r>
            <a:endParaRPr/>
          </a:p>
        </p:txBody>
      </p:sp>
      <p:sp>
        <p:nvSpPr>
          <p:cNvPr id="31" name="Google Shape;31;p19"/>
          <p:cNvSpPr/>
          <p:nvPr/>
        </p:nvSpPr>
        <p:spPr>
          <a:xfrm>
            <a:off x="9224956" y="577610"/>
            <a:ext cx="1249166" cy="233814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255	237	0</a:t>
            </a:r>
            <a:endParaRPr/>
          </a:p>
        </p:txBody>
      </p:sp>
      <p:sp>
        <p:nvSpPr>
          <p:cNvPr id="32" name="Google Shape;32;p19"/>
          <p:cNvSpPr/>
          <p:nvPr/>
        </p:nvSpPr>
        <p:spPr>
          <a:xfrm>
            <a:off x="9224956" y="866415"/>
            <a:ext cx="1249166" cy="233814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	193	31</a:t>
            </a:r>
            <a:endParaRPr/>
          </a:p>
        </p:txBody>
      </p:sp>
      <p:sp>
        <p:nvSpPr>
          <p:cNvPr id="33" name="Google Shape;33;p19"/>
          <p:cNvSpPr/>
          <p:nvPr/>
        </p:nvSpPr>
        <p:spPr>
          <a:xfrm>
            <a:off x="9224956" y="1155220"/>
            <a:ext cx="1249166" cy="233814"/>
          </a:xfrm>
          <a:prstGeom prst="rect">
            <a:avLst/>
          </a:prstGeom>
          <a:solidFill>
            <a:srgbClr val="0076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	118	60</a:t>
            </a:r>
            <a:endParaRPr/>
          </a:p>
        </p:txBody>
      </p:sp>
      <p:sp>
        <p:nvSpPr>
          <p:cNvPr id="34" name="Google Shape;34;p19"/>
          <p:cNvSpPr/>
          <p:nvPr/>
        </p:nvSpPr>
        <p:spPr>
          <a:xfrm>
            <a:off x="9224956" y="1732830"/>
            <a:ext cx="1249166" cy="2338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Sekundärfarben RGB</a:t>
            </a:r>
            <a:endParaRPr/>
          </a:p>
        </p:txBody>
      </p:sp>
      <p:sp>
        <p:nvSpPr>
          <p:cNvPr id="35" name="Google Shape;35;p19"/>
          <p:cNvSpPr/>
          <p:nvPr/>
        </p:nvSpPr>
        <p:spPr>
          <a:xfrm>
            <a:off x="9224955" y="2021635"/>
            <a:ext cx="1249167" cy="233814"/>
          </a:xfrm>
          <a:prstGeom prst="rect">
            <a:avLst/>
          </a:prstGeom>
          <a:solidFill>
            <a:srgbClr val="9D9D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157	157	156</a:t>
            </a:r>
            <a:endParaRPr/>
          </a:p>
        </p:txBody>
      </p:sp>
      <p:sp>
        <p:nvSpPr>
          <p:cNvPr id="36" name="Google Shape;36;p19"/>
          <p:cNvSpPr/>
          <p:nvPr/>
        </p:nvSpPr>
        <p:spPr>
          <a:xfrm>
            <a:off x="9224956" y="2310440"/>
            <a:ext cx="1249166" cy="233814"/>
          </a:xfrm>
          <a:prstGeom prst="rect">
            <a:avLst/>
          </a:prstGeom>
          <a:solidFill>
            <a:srgbClr val="009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	153	130</a:t>
            </a:r>
            <a:endParaRPr/>
          </a:p>
        </p:txBody>
      </p:sp>
      <p:sp>
        <p:nvSpPr>
          <p:cNvPr id="37" name="Google Shape;37;p19"/>
          <p:cNvSpPr/>
          <p:nvPr/>
        </p:nvSpPr>
        <p:spPr>
          <a:xfrm>
            <a:off x="9224956" y="2599245"/>
            <a:ext cx="1249166" cy="233814"/>
          </a:xfrm>
          <a:prstGeom prst="rect">
            <a:avLst/>
          </a:prstGeom>
          <a:solidFill>
            <a:srgbClr val="0097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	151	121</a:t>
            </a:r>
            <a:endParaRPr/>
          </a:p>
        </p:txBody>
      </p:sp>
      <p:sp>
        <p:nvSpPr>
          <p:cNvPr id="38" name="Google Shape;38;p19"/>
          <p:cNvSpPr/>
          <p:nvPr/>
        </p:nvSpPr>
        <p:spPr>
          <a:xfrm>
            <a:off x="9224956" y="2888050"/>
            <a:ext cx="1249166" cy="233814"/>
          </a:xfrm>
          <a:prstGeom prst="rect">
            <a:avLst/>
          </a:prstGeom>
          <a:solidFill>
            <a:srgbClr val="0063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	99	103</a:t>
            </a:r>
            <a:endParaRPr/>
          </a:p>
        </p:txBody>
      </p:sp>
      <p:sp>
        <p:nvSpPr>
          <p:cNvPr id="39" name="Google Shape;39;p19"/>
          <p:cNvSpPr/>
          <p:nvPr/>
        </p:nvSpPr>
        <p:spPr>
          <a:xfrm>
            <a:off x="9224956" y="3176855"/>
            <a:ext cx="1249166" cy="233814"/>
          </a:xfrm>
          <a:prstGeom prst="rect">
            <a:avLst/>
          </a:prstGeom>
          <a:solidFill>
            <a:srgbClr val="004A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	74	120</a:t>
            </a:r>
            <a:endParaRPr/>
          </a:p>
        </p:txBody>
      </p:sp>
      <p:sp>
        <p:nvSpPr>
          <p:cNvPr id="40" name="Google Shape;40;p19"/>
          <p:cNvSpPr/>
          <p:nvPr/>
        </p:nvSpPr>
        <p:spPr>
          <a:xfrm>
            <a:off x="9224956" y="3465660"/>
            <a:ext cx="1249166" cy="233814"/>
          </a:xfrm>
          <a:prstGeom prst="rect">
            <a:avLst/>
          </a:prstGeom>
          <a:solidFill>
            <a:srgbClr val="6423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	35	91</a:t>
            </a:r>
            <a:endParaRPr/>
          </a:p>
        </p:txBody>
      </p:sp>
      <p:sp>
        <p:nvSpPr>
          <p:cNvPr id="41" name="Google Shape;41;p19"/>
          <p:cNvSpPr/>
          <p:nvPr/>
        </p:nvSpPr>
        <p:spPr>
          <a:xfrm>
            <a:off x="9224956" y="3754465"/>
            <a:ext cx="1249166" cy="233814"/>
          </a:xfrm>
          <a:prstGeom prst="rect">
            <a:avLst/>
          </a:prstGeom>
          <a:solidFill>
            <a:srgbClr val="D443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212	67	42</a:t>
            </a:r>
            <a:endParaRPr/>
          </a:p>
        </p:txBody>
      </p:sp>
      <p:sp>
        <p:nvSpPr>
          <p:cNvPr id="42" name="Google Shape;42;p19"/>
          <p:cNvSpPr/>
          <p:nvPr/>
        </p:nvSpPr>
        <p:spPr>
          <a:xfrm>
            <a:off x="9224956" y="4043270"/>
            <a:ext cx="1249166" cy="233814"/>
          </a:xfrm>
          <a:prstGeom prst="rect">
            <a:avLst/>
          </a:prstGeom>
          <a:solidFill>
            <a:srgbClr val="D22D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210	45	46</a:t>
            </a:r>
            <a:endParaRPr/>
          </a:p>
        </p:txBody>
      </p:sp>
      <p:pic>
        <p:nvPicPr>
          <p:cNvPr id="43" name="Google Shape;43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7812" y="316170"/>
            <a:ext cx="8812378" cy="45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3354" y="168291"/>
            <a:ext cx="1196837" cy="48251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903">
          <p15:clr>
            <a:srgbClr val="F26B43"/>
          </p15:clr>
        </p15:guide>
        <p15:guide id="2" orient="horz" pos="1733">
          <p15:clr>
            <a:srgbClr val="F26B43"/>
          </p15:clr>
        </p15:guide>
        <p15:guide id="3" pos="1230">
          <p15:clr>
            <a:srgbClr val="F26B43"/>
          </p15:clr>
        </p15:guide>
        <p15:guide id="4" pos="5696">
          <p15:clr>
            <a:srgbClr val="F26B43"/>
          </p15:clr>
        </p15:guide>
        <p15:guide id="5" orient="horz" pos="849">
          <p15:clr>
            <a:srgbClr val="F26B43"/>
          </p15:clr>
        </p15:guide>
        <p15:guide id="6" orient="horz" pos="3182">
          <p15:clr>
            <a:srgbClr val="F26B43"/>
          </p15:clr>
        </p15:guide>
        <p15:guide id="7" orient="horz" pos="780">
          <p15:clr>
            <a:srgbClr val="F26B43"/>
          </p15:clr>
        </p15:guide>
        <p15:guide id="8" orient="horz" pos="515">
          <p15:clr>
            <a:srgbClr val="F26B43"/>
          </p15:clr>
        </p15:guide>
        <p15:guide id="9" pos="17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keycloak.org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IdentityPython/SATOSA" TargetMode="External"/><Relationship Id="rId4" Type="http://schemas.openxmlformats.org/officeDocument/2006/relationships/hyperlink" Target="https://github.com/IdentityPython/SATOSA/blob/master/doc/one-to-many.md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idpy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rdmorganiser.github.io/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rdmorganiser.github.io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rdmorganiser.github.io/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hyperlink" Target="https://doc.nfdi-aai.de/" TargetMode="External"/><Relationship Id="rId5" Type="http://schemas.openxmlformats.org/officeDocument/2006/relationships/hyperlink" Target="http://rdmorganiser.github.io/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IdentityPython/SATOSA" TargetMode="External"/><Relationship Id="rId4" Type="http://schemas.openxmlformats.org/officeDocument/2006/relationships/hyperlink" Target="https://rdmo.readthedocs.io/en/latest/configuration/authentication/allauth.html" TargetMode="External"/><Relationship Id="rId5" Type="http://schemas.openxmlformats.org/officeDocument/2006/relationships/hyperlink" Target="https://rdmo.readthedocs.io/en/latest/configuration/authentication/shibboleth.html#alternative-to-shibboleth-keycloak-and-satosa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IdentityPython/SATOS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dmo.nfdi4ing.de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dmo.nfdi4ing.de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dmorganiser.github.io/" TargetMode="External"/><Relationship Id="rId4" Type="http://schemas.openxmlformats.org/officeDocument/2006/relationships/hyperlink" Target="http://rdmorganiser.github.io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dmorganiser.github.io/" TargetMode="External"/><Relationship Id="rId4" Type="http://schemas.openxmlformats.org/officeDocument/2006/relationships/hyperlink" Target="http://rdmorganiser.github.io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dmo.readthedocs.io/en/latest/configuration/authentication/shibboleth.html" TargetMode="External"/><Relationship Id="rId4" Type="http://schemas.openxmlformats.org/officeDocument/2006/relationships/hyperlink" Target="https://rdmo.readthedocs.io/en/latest/configuration/authentication/allauth.html" TargetMode="External"/><Relationship Id="rId5" Type="http://schemas.openxmlformats.org/officeDocument/2006/relationships/hyperlink" Target="https://rdmo.readthedocs.io/en/latest/configuration/authentication/ldap.html" TargetMode="External"/><Relationship Id="rId6" Type="http://schemas.openxmlformats.org/officeDocument/2006/relationships/hyperlink" Target="https://rdmo.readthedocs.io/en/latest/configuration/authentication/index.html" TargetMode="External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Brown-University-Library/django-shibboleth-remoteuser" TargetMode="External"/><Relationship Id="rId4" Type="http://schemas.openxmlformats.org/officeDocument/2006/relationships/hyperlink" Target="https://rdmo.readthedocs.io/en/latest/configuration/authentication/shibboleth.html#shibboleth" TargetMode="External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intenct.nl/projects/django-allauth" TargetMode="External"/><Relationship Id="rId4" Type="http://schemas.openxmlformats.org/officeDocument/2006/relationships/hyperlink" Target="https://django-allauth.readthedocs.io/en/latest/providers.html" TargetMode="External"/><Relationship Id="rId5" Type="http://schemas.openxmlformats.org/officeDocument/2006/relationships/hyperlink" Target="https://rdmo.readthedocs.io/en/latest/configuration/authentication/allauth.html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"/>
          <p:cNvSpPr txBox="1"/>
          <p:nvPr>
            <p:ph type="ctrTitle"/>
          </p:nvPr>
        </p:nvSpPr>
        <p:spPr>
          <a:xfrm>
            <a:off x="1952624" y="817563"/>
            <a:ext cx="7089776" cy="42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6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Use Case for RDMO at ULB and TU Darmstadt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NFDI AAI Workshop March 7th, 2023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David Wallace </a:t>
            </a:r>
            <a:br>
              <a:rPr lang="de-DE" sz="24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david.wallace@tu-darmstadt.de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p1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179" name="Google Shape;179;p1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0" name="Google Shape;1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144" y="1249957"/>
            <a:ext cx="1080000" cy="10829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Current solution: Keycloak and SaToSa</a:t>
            </a:r>
            <a:endParaRPr/>
          </a:p>
        </p:txBody>
      </p:sp>
      <p:sp>
        <p:nvSpPr>
          <p:cNvPr id="273" name="Google Shape;273;p10"/>
          <p:cNvSpPr txBox="1"/>
          <p:nvPr>
            <p:ph idx="1" type="body"/>
          </p:nvPr>
        </p:nvSpPr>
        <p:spPr>
          <a:xfrm>
            <a:off x="1953217" y="1519622"/>
            <a:ext cx="7244969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Provides an IAM for different services of the ULB, supports both SAML &amp; OIDC </a:t>
            </a:r>
            <a:endParaRPr/>
          </a:p>
        </p:txBody>
      </p:sp>
      <p:sp>
        <p:nvSpPr>
          <p:cNvPr id="274" name="Google Shape;274;p10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Keycloak</a:t>
            </a:r>
            <a:r>
              <a:rPr lang="de-DE"/>
              <a:t> 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Open Source Identity and Access Management Software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Lots of features and configuration: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federation, user management, fine-grained authorization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009779"/>
                </a:solidFill>
              </a:rPr>
              <a:t>✅ </a:t>
            </a:r>
            <a:r>
              <a:rPr lang="de-DE"/>
              <a:t>Supports: SAML &amp; OIDC IdPs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Deployed with Docker, serves a web interface to URL</a:t>
            </a:r>
            <a:br>
              <a:rPr lang="de-DE"/>
            </a:b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D22D2E"/>
                </a:solidFill>
              </a:rPr>
              <a:t>❎ </a:t>
            </a:r>
            <a:r>
              <a:rPr lang="de-DE"/>
              <a:t>However, the Discovery Service (wayf) could not be implemented</a:t>
            </a:r>
            <a:endParaRPr/>
          </a:p>
          <a:p>
            <a:pPr indent="0" lvl="1" marL="179387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</p:txBody>
      </p:sp>
      <p:sp>
        <p:nvSpPr>
          <p:cNvPr id="275" name="Google Shape;275;p10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76" name="Google Shape;276;p10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277" name="Google Shape;277;p10"/>
          <p:cNvGrpSpPr/>
          <p:nvPr/>
        </p:nvGrpSpPr>
        <p:grpSpPr>
          <a:xfrm>
            <a:off x="274553" y="916928"/>
            <a:ext cx="1503680" cy="891546"/>
            <a:chOff x="955040" y="964347"/>
            <a:chExt cx="1503680" cy="891546"/>
          </a:xfrm>
        </p:grpSpPr>
        <p:sp>
          <p:nvSpPr>
            <p:cNvPr id="278" name="Google Shape;278;p10"/>
            <p:cNvSpPr/>
            <p:nvPr/>
          </p:nvSpPr>
          <p:spPr>
            <a:xfrm>
              <a:off x="955040" y="983544"/>
              <a:ext cx="1503680" cy="872349"/>
            </a:xfrm>
            <a:prstGeom prst="rect">
              <a:avLst/>
            </a:prstGeom>
            <a:solidFill>
              <a:srgbClr val="005E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1336095" y="964347"/>
              <a:ext cx="777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Proxy</a:t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710810" y="1284526"/>
              <a:ext cx="659749" cy="432681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749117" y="1347001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IdP</a:t>
              </a:r>
              <a:endParaRPr b="1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1008386" y="1278397"/>
              <a:ext cx="659749" cy="440899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018118" y="1332397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SP</a:t>
              </a:r>
              <a:endParaRPr/>
            </a:p>
          </p:txBody>
        </p:sp>
      </p:grpSp>
      <p:pic>
        <p:nvPicPr>
          <p:cNvPr id="284" name="Google Shape;2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31" y="2103327"/>
            <a:ext cx="1440000" cy="29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Current solution: Keycloak and SaToSa</a:t>
            </a:r>
            <a:endParaRPr/>
          </a:p>
        </p:txBody>
      </p:sp>
      <p:sp>
        <p:nvSpPr>
          <p:cNvPr id="290" name="Google Shape;290;p11"/>
          <p:cNvSpPr txBox="1"/>
          <p:nvPr>
            <p:ph idx="1" type="body"/>
          </p:nvPr>
        </p:nvSpPr>
        <p:spPr>
          <a:xfrm>
            <a:off x="1953217" y="1519622"/>
            <a:ext cx="7244969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Provides an IAM for different services of the ULB, supports both SAML &amp; OIDC </a:t>
            </a:r>
            <a:endParaRPr/>
          </a:p>
        </p:txBody>
      </p:sp>
      <p:sp>
        <p:nvSpPr>
          <p:cNvPr id="291" name="Google Shape;291;p11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1" marL="179387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 u="sng">
                <a:solidFill>
                  <a:schemeClr val="hlink"/>
                </a:solidFill>
                <a:hlinkClick r:id="rId3"/>
              </a:rPr>
              <a:t>SaToSa</a:t>
            </a:r>
            <a:r>
              <a:rPr lang="de-DE"/>
              <a:t>[4]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Proxy translating between different authentication protocols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SAML &lt; - &gt; SAML 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 u="sng">
                <a:solidFill>
                  <a:schemeClr val="hlink"/>
                </a:solidFill>
                <a:hlinkClick r:id="rId4"/>
              </a:rPr>
              <a:t>Single Service Provider &lt; - &gt; Multiple Identity providers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009779"/>
                </a:solidFill>
              </a:rPr>
              <a:t>✅ </a:t>
            </a:r>
            <a:r>
              <a:rPr lang="de-DE"/>
              <a:t>Supports the Discovery Service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Attribute mapping in configuration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saml (pairwise-id or EduPPN), oidc (sub), orcid</a:t>
            </a:r>
            <a:br>
              <a:rPr lang="de-DE"/>
            </a:b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009779"/>
                </a:solidFill>
              </a:rPr>
              <a:t>✅ </a:t>
            </a:r>
            <a:r>
              <a:rPr lang="de-DE"/>
              <a:t>Setup and registered as a DFN-AAI shibboleth SP </a:t>
            </a:r>
            <a:r>
              <a:rPr b="1" lang="de-DE"/>
              <a:t>(SAML)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009779"/>
                </a:solidFill>
              </a:rPr>
              <a:t>✅ </a:t>
            </a:r>
            <a:r>
              <a:rPr lang="de-DE"/>
              <a:t>In Keycloak installed as a “IdP” </a:t>
            </a:r>
            <a:r>
              <a:rPr b="1" lang="de-DE"/>
              <a:t>(OIDC)</a:t>
            </a:r>
            <a:br>
              <a:rPr lang="de-DE"/>
            </a:b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Embedded Discovery Service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a costum landing page for the Discovery Service was developed in go</a:t>
            </a:r>
            <a:br>
              <a:rPr lang="de-DE"/>
            </a:br>
            <a:endParaRPr/>
          </a:p>
          <a:p>
            <a:pPr indent="0" lvl="1" marL="179387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2" marL="360362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2" marL="360362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3603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1" marL="179387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93" name="Google Shape;293;p11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294" name="Google Shape;294;p11"/>
          <p:cNvGrpSpPr/>
          <p:nvPr/>
        </p:nvGrpSpPr>
        <p:grpSpPr>
          <a:xfrm>
            <a:off x="274553" y="916928"/>
            <a:ext cx="1503680" cy="891546"/>
            <a:chOff x="955040" y="964347"/>
            <a:chExt cx="1503680" cy="891546"/>
          </a:xfrm>
        </p:grpSpPr>
        <p:sp>
          <p:nvSpPr>
            <p:cNvPr id="295" name="Google Shape;295;p11"/>
            <p:cNvSpPr/>
            <p:nvPr/>
          </p:nvSpPr>
          <p:spPr>
            <a:xfrm>
              <a:off x="955040" y="983544"/>
              <a:ext cx="1503680" cy="872349"/>
            </a:xfrm>
            <a:prstGeom prst="rect">
              <a:avLst/>
            </a:prstGeom>
            <a:solidFill>
              <a:srgbClr val="005E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1336095" y="964347"/>
              <a:ext cx="777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Proxy</a:t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710810" y="1284526"/>
              <a:ext cx="659749" cy="432681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1749117" y="1347001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IdP</a:t>
              </a:r>
              <a:endParaRPr b="1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1008386" y="1278397"/>
              <a:ext cx="659749" cy="440899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018118" y="1332397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SP</a:t>
              </a:r>
              <a:endParaRPr/>
            </a:p>
          </p:txBody>
        </p:sp>
      </p:grpSp>
      <p:pic>
        <p:nvPicPr>
          <p:cNvPr id="301" name="Google Shape;30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648" y="1951839"/>
            <a:ext cx="1440000" cy="92255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1"/>
          <p:cNvSpPr/>
          <p:nvPr/>
        </p:nvSpPr>
        <p:spPr>
          <a:xfrm>
            <a:off x="162321" y="2879262"/>
            <a:ext cx="17207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[4] The Identity Python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Current solution: Keycloak and SaToSa</a:t>
            </a:r>
            <a:endParaRPr/>
          </a:p>
        </p:txBody>
      </p:sp>
      <p:sp>
        <p:nvSpPr>
          <p:cNvPr id="308" name="Google Shape;308;p12"/>
          <p:cNvSpPr txBox="1"/>
          <p:nvPr>
            <p:ph idx="1" type="body"/>
          </p:nvPr>
        </p:nvSpPr>
        <p:spPr>
          <a:xfrm>
            <a:off x="1953217" y="1519622"/>
            <a:ext cx="7244969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Overview of local authentication infrastrucure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9" name="Google Shape;309;p12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310" name="Google Shape;310;p12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6818075" y="2904875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OIDC</a:t>
            </a:r>
            <a:endParaRPr/>
          </a:p>
        </p:txBody>
      </p:sp>
      <p:pic>
        <p:nvPicPr>
          <p:cNvPr id="312" name="Google Shape;312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027" y="2597652"/>
            <a:ext cx="9398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2"/>
          <p:cNvSpPr/>
          <p:nvPr/>
        </p:nvSpPr>
        <p:spPr>
          <a:xfrm>
            <a:off x="5212211" y="2468111"/>
            <a:ext cx="1531713" cy="120033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76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Keycloak</a:t>
            </a:r>
            <a:endParaRPr sz="1600">
              <a:solidFill>
                <a:srgbClr val="FFC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919647" y="2555196"/>
            <a:ext cx="1179765" cy="1024711"/>
          </a:xfrm>
          <a:prstGeom prst="roundRect">
            <a:avLst>
              <a:gd fmla="val 16667" name="adj"/>
            </a:avLst>
          </a:prstGeom>
          <a:solidFill>
            <a:srgbClr val="0076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SaToSa</a:t>
            </a:r>
            <a:endParaRPr sz="16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Proxy</a:t>
            </a:r>
            <a:endParaRPr sz="16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4198259" y="2898614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  <p:sp>
        <p:nvSpPr>
          <p:cNvPr id="316" name="Google Shape;316;p12"/>
          <p:cNvSpPr/>
          <p:nvPr/>
        </p:nvSpPr>
        <p:spPr>
          <a:xfrm>
            <a:off x="638175" y="2563654"/>
            <a:ext cx="1261993" cy="1024711"/>
          </a:xfrm>
          <a:prstGeom prst="roundRect">
            <a:avLst>
              <a:gd fmla="val 16667" name="adj"/>
            </a:avLst>
          </a:prstGeom>
          <a:solidFill>
            <a:srgbClr val="9D9D9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DFN-AAI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Discovery Service</a:t>
            </a:r>
            <a:endParaRPr/>
          </a:p>
        </p:txBody>
      </p:sp>
      <p:sp>
        <p:nvSpPr>
          <p:cNvPr id="317" name="Google Shape;317;p12"/>
          <p:cNvSpPr/>
          <p:nvPr/>
        </p:nvSpPr>
        <p:spPr>
          <a:xfrm>
            <a:off x="1955721" y="2898614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Current solution: Keycloak and SaToSa</a:t>
            </a:r>
            <a:endParaRPr/>
          </a:p>
        </p:txBody>
      </p:sp>
      <p:sp>
        <p:nvSpPr>
          <p:cNvPr id="323" name="Google Shape;323;p13"/>
          <p:cNvSpPr txBox="1"/>
          <p:nvPr>
            <p:ph idx="1" type="body"/>
          </p:nvPr>
        </p:nvSpPr>
        <p:spPr>
          <a:xfrm>
            <a:off x="1953217" y="1519622"/>
            <a:ext cx="7244969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Overview of local authentication infrastructure, ORCID addition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4" name="Google Shape;324;p13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325" name="Google Shape;325;p13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6" name="Google Shape;326;p13"/>
          <p:cNvSpPr/>
          <p:nvPr/>
        </p:nvSpPr>
        <p:spPr>
          <a:xfrm>
            <a:off x="6818075" y="2904875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OIDC</a:t>
            </a:r>
            <a:endParaRPr/>
          </a:p>
        </p:txBody>
      </p:sp>
      <p:pic>
        <p:nvPicPr>
          <p:cNvPr id="327" name="Google Shape;327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027" y="2597652"/>
            <a:ext cx="9398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5212211" y="2468111"/>
            <a:ext cx="1531713" cy="120033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76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Keycloak</a:t>
            </a:r>
            <a:endParaRPr sz="1600">
              <a:solidFill>
                <a:srgbClr val="FFC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2919647" y="2555196"/>
            <a:ext cx="1179765" cy="1024711"/>
          </a:xfrm>
          <a:prstGeom prst="roundRect">
            <a:avLst>
              <a:gd fmla="val 16667" name="adj"/>
            </a:avLst>
          </a:prstGeom>
          <a:solidFill>
            <a:srgbClr val="0076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SaToSa</a:t>
            </a:r>
            <a:endParaRPr sz="16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Proxy</a:t>
            </a:r>
            <a:endParaRPr sz="16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p13"/>
          <p:cNvSpPr/>
          <p:nvPr/>
        </p:nvSpPr>
        <p:spPr>
          <a:xfrm>
            <a:off x="4198259" y="2898614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638175" y="2563654"/>
            <a:ext cx="1261993" cy="1024711"/>
          </a:xfrm>
          <a:prstGeom prst="roundRect">
            <a:avLst>
              <a:gd fmla="val 16667" name="adj"/>
            </a:avLst>
          </a:prstGeom>
          <a:solidFill>
            <a:srgbClr val="9D9D9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DFN-AAI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Discovery Service</a:t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1955721" y="2898614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 rot="-3510370">
            <a:off x="4938838" y="3985813"/>
            <a:ext cx="939800" cy="348871"/>
          </a:xfrm>
          <a:prstGeom prst="leftRightArrow">
            <a:avLst>
              <a:gd fmla="val 50000" name="adj1"/>
              <a:gd fmla="val 4454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OIDC</a:t>
            </a:r>
            <a:endParaRPr/>
          </a:p>
        </p:txBody>
      </p:sp>
      <p:pic>
        <p:nvPicPr>
          <p:cNvPr id="334" name="Google Shape;33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4026" y="4583853"/>
            <a:ext cx="939800" cy="28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/>
          <p:nvPr/>
        </p:nvSpPr>
        <p:spPr>
          <a:xfrm rot="-3510370">
            <a:off x="7506429" y="3987131"/>
            <a:ext cx="939800" cy="348871"/>
          </a:xfrm>
          <a:prstGeom prst="leftRightArrow">
            <a:avLst>
              <a:gd fmla="val 50000" name="adj1"/>
              <a:gd fmla="val 4454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OIDC</a:t>
            </a:r>
            <a:endParaRPr/>
          </a:p>
        </p:txBody>
      </p:sp>
      <p:pic>
        <p:nvPicPr>
          <p:cNvPr id="336" name="Google Shape;3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1617" y="4585171"/>
            <a:ext cx="939800" cy="28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Current solution: Keycloak and SaToSa</a:t>
            </a:r>
            <a:endParaRPr/>
          </a:p>
        </p:txBody>
      </p:sp>
      <p:sp>
        <p:nvSpPr>
          <p:cNvPr id="342" name="Google Shape;342;p14"/>
          <p:cNvSpPr txBox="1"/>
          <p:nvPr>
            <p:ph idx="1" type="body"/>
          </p:nvPr>
        </p:nvSpPr>
        <p:spPr>
          <a:xfrm>
            <a:off x="1953217" y="1519622"/>
            <a:ext cx="7244969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Overview of local authentication infrastructure, other AAI proxies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3" name="Google Shape;343;p14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344" name="Google Shape;344;p14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45" name="Google Shape;345;p14"/>
          <p:cNvSpPr/>
          <p:nvPr/>
        </p:nvSpPr>
        <p:spPr>
          <a:xfrm>
            <a:off x="6818075" y="2904875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OIDC</a:t>
            </a:r>
            <a:endParaRPr/>
          </a:p>
        </p:txBody>
      </p:sp>
      <p:pic>
        <p:nvPicPr>
          <p:cNvPr id="346" name="Google Shape;346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2027" y="2597652"/>
            <a:ext cx="9398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4"/>
          <p:cNvSpPr/>
          <p:nvPr/>
        </p:nvSpPr>
        <p:spPr>
          <a:xfrm>
            <a:off x="5212211" y="2468111"/>
            <a:ext cx="1531713" cy="120033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76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FC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Keycloak</a:t>
            </a:r>
            <a:endParaRPr sz="1600">
              <a:solidFill>
                <a:srgbClr val="FFC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14"/>
          <p:cNvSpPr/>
          <p:nvPr/>
        </p:nvSpPr>
        <p:spPr>
          <a:xfrm>
            <a:off x="2919647" y="2555196"/>
            <a:ext cx="1179765" cy="1024711"/>
          </a:xfrm>
          <a:prstGeom prst="roundRect">
            <a:avLst>
              <a:gd fmla="val 16667" name="adj"/>
            </a:avLst>
          </a:prstGeom>
          <a:solidFill>
            <a:srgbClr val="00763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SaToSa</a:t>
            </a:r>
            <a:endParaRPr sz="16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Proxy</a:t>
            </a:r>
            <a:endParaRPr sz="16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9" name="Google Shape;349;p14"/>
          <p:cNvSpPr/>
          <p:nvPr/>
        </p:nvSpPr>
        <p:spPr>
          <a:xfrm>
            <a:off x="4198259" y="2898614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  <p:sp>
        <p:nvSpPr>
          <p:cNvPr id="350" name="Google Shape;350;p14"/>
          <p:cNvSpPr/>
          <p:nvPr/>
        </p:nvSpPr>
        <p:spPr>
          <a:xfrm>
            <a:off x="638175" y="2563654"/>
            <a:ext cx="1261993" cy="1024711"/>
          </a:xfrm>
          <a:prstGeom prst="roundRect">
            <a:avLst>
              <a:gd fmla="val 16667" name="adj"/>
            </a:avLst>
          </a:prstGeom>
          <a:solidFill>
            <a:srgbClr val="9D9D9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DFN-AAI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Discovery Service</a:t>
            </a:r>
            <a:endParaRPr/>
          </a:p>
        </p:txBody>
      </p:sp>
      <p:sp>
        <p:nvSpPr>
          <p:cNvPr id="351" name="Google Shape;351;p14"/>
          <p:cNvSpPr/>
          <p:nvPr/>
        </p:nvSpPr>
        <p:spPr>
          <a:xfrm>
            <a:off x="1955721" y="2898614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  <p:sp>
        <p:nvSpPr>
          <p:cNvPr id="352" name="Google Shape;352;p14"/>
          <p:cNvSpPr txBox="1"/>
          <p:nvPr/>
        </p:nvSpPr>
        <p:spPr>
          <a:xfrm>
            <a:off x="2826877" y="3947546"/>
            <a:ext cx="391704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local IDM at ULB for multiple services.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RDMO it could be replaced with other AAI proxies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2826877" y="2204471"/>
            <a:ext cx="3991198" cy="1743075"/>
          </a:xfrm>
          <a:prstGeom prst="roundRect">
            <a:avLst>
              <a:gd fmla="val 16667" name="adj"/>
            </a:avLst>
          </a:prstGeom>
          <a:solidFill>
            <a:srgbClr val="9D9D9C">
              <a:alpha val="22745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Solution: „Community AAI“ or „Infrastructure Proxy“</a:t>
            </a:r>
            <a:endParaRPr/>
          </a:p>
        </p:txBody>
      </p:sp>
      <p:sp>
        <p:nvSpPr>
          <p:cNvPr id="359" name="Google Shape;359;p15"/>
          <p:cNvSpPr txBox="1"/>
          <p:nvPr>
            <p:ph idx="1" type="body"/>
          </p:nvPr>
        </p:nvSpPr>
        <p:spPr>
          <a:xfrm>
            <a:off x="1953218" y="1519622"/>
            <a:ext cx="71907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Outlook: implement authentication to a Community AAI with SAML or OIDC  </a:t>
            </a:r>
            <a:endParaRPr/>
          </a:p>
        </p:txBody>
      </p:sp>
      <p:sp>
        <p:nvSpPr>
          <p:cNvPr id="360" name="Google Shape;360;p15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A NFDI Community AAI would support both protocols. This would make implementation in RDMO straightforward.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4476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The service provider can choose the protocol based on certain requirements or technical considerations.</a:t>
            </a:r>
            <a:endParaRPr/>
          </a:p>
          <a:p>
            <a:pPr indent="-3587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4476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Looking forward to authentication via a Community AAI!</a:t>
            </a:r>
            <a:endParaRPr/>
          </a:p>
        </p:txBody>
      </p:sp>
      <p:sp>
        <p:nvSpPr>
          <p:cNvPr id="361" name="Google Shape;361;p15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362" name="Google Shape;362;p15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63" name="Google Shape;363;p15"/>
          <p:cNvPicPr preferRelativeResize="0"/>
          <p:nvPr/>
        </p:nvPicPr>
        <p:blipFill rotWithShape="1">
          <a:blip r:embed="rId3">
            <a:alphaModFix/>
          </a:blip>
          <a:srcRect b="-4329" l="-510" r="510" t="4330"/>
          <a:stretch/>
        </p:blipFill>
        <p:spPr>
          <a:xfrm>
            <a:off x="41333" y="950402"/>
            <a:ext cx="1837722" cy="194729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/>
          <p:nvPr/>
        </p:nvSpPr>
        <p:spPr>
          <a:xfrm>
            <a:off x="41333" y="2995294"/>
            <a:ext cx="183772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https://doc.nfdi-aai.de</a:t>
            </a:r>
            <a:r>
              <a:rPr lang="de-DE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/>
          </a:p>
        </p:txBody>
      </p:sp>
      <p:pic>
        <p:nvPicPr>
          <p:cNvPr id="365" name="Google Shape;365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2725" y="3716404"/>
            <a:ext cx="9398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17620" y="3715513"/>
            <a:ext cx="1440000" cy="9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5"/>
          <p:cNvSpPr/>
          <p:nvPr/>
        </p:nvSpPr>
        <p:spPr>
          <a:xfrm>
            <a:off x="4118313" y="3631545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SAML</a:t>
            </a: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4118313" y="4492915"/>
            <a:ext cx="939800" cy="34887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IdP / SP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9B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OIDC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"/>
          <p:cNvSpPr txBox="1"/>
          <p:nvPr>
            <p:ph type="ctrTitle"/>
          </p:nvPr>
        </p:nvSpPr>
        <p:spPr>
          <a:xfrm>
            <a:off x="2763982" y="1627909"/>
            <a:ext cx="6278418" cy="3423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3C"/>
              </a:buClr>
              <a:buSzPts val="2400"/>
              <a:buFont typeface="Helvetica Neue Light"/>
              <a:buNone/>
            </a:pPr>
            <a:r>
              <a:rPr lang="de-DE" sz="2400">
                <a:solidFill>
                  <a:srgbClr val="00763C"/>
                </a:solidFill>
              </a:rPr>
              <a:t>Thanks! Questions? Comments?</a:t>
            </a:r>
            <a:br>
              <a:rPr lang="de-DE" sz="2400">
                <a:solidFill>
                  <a:srgbClr val="00763C"/>
                </a:solidFill>
              </a:rPr>
            </a:br>
            <a:br>
              <a:rPr lang="de-DE" sz="2400">
                <a:solidFill>
                  <a:srgbClr val="00763C"/>
                </a:solidFill>
              </a:rPr>
            </a:br>
            <a:br>
              <a:rPr lang="de-DE" sz="2400">
                <a:solidFill>
                  <a:srgbClr val="00763C"/>
                </a:solidFill>
              </a:rPr>
            </a:br>
            <a:br>
              <a:rPr lang="de-DE" sz="2400">
                <a:solidFill>
                  <a:srgbClr val="00763C"/>
                </a:solidFill>
              </a:rPr>
            </a:br>
            <a:r>
              <a:rPr lang="de-DE" sz="2400"/>
              <a:t>David Wallace </a:t>
            </a:r>
            <a:br>
              <a:rPr lang="de-DE" sz="2400"/>
            </a:br>
            <a:r>
              <a:rPr lang="de-DE" sz="2400"/>
              <a:t>Forschungsdaten-Service </a:t>
            </a:r>
            <a:br>
              <a:rPr lang="de-DE" sz="2400"/>
            </a:br>
            <a:r>
              <a:rPr lang="de-DE" sz="2400"/>
              <a:t>ULB Darmstadt</a:t>
            </a:r>
            <a:br>
              <a:rPr lang="de-DE" sz="2400"/>
            </a:br>
            <a:r>
              <a:rPr lang="de-DE" sz="2400"/>
              <a:t>david.wallace@tu-darmstadt.de</a:t>
            </a:r>
            <a:br>
              <a:rPr lang="de-DE" sz="2400">
                <a:solidFill>
                  <a:srgbClr val="00763C"/>
                </a:solidFill>
              </a:rPr>
            </a:br>
            <a:br>
              <a:rPr lang="de-DE" sz="2400">
                <a:solidFill>
                  <a:srgbClr val="00763C"/>
                </a:solidFill>
              </a:rPr>
            </a:br>
            <a:endParaRPr sz="2400">
              <a:solidFill>
                <a:srgbClr val="00763C"/>
              </a:solidFill>
            </a:endParaRPr>
          </a:p>
        </p:txBody>
      </p:sp>
      <p:sp>
        <p:nvSpPr>
          <p:cNvPr id="374" name="Google Shape;374;p16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375" name="Google Shape;375;p16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Extra Slide: Keycloak and SaToSa</a:t>
            </a:r>
            <a:endParaRPr/>
          </a:p>
        </p:txBody>
      </p:sp>
      <p:sp>
        <p:nvSpPr>
          <p:cNvPr id="381" name="Google Shape;381;p17"/>
          <p:cNvSpPr txBox="1"/>
          <p:nvPr>
            <p:ph idx="1" type="body"/>
          </p:nvPr>
        </p:nvSpPr>
        <p:spPr>
          <a:xfrm>
            <a:off x="1953218" y="1519622"/>
            <a:ext cx="71907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de-DE"/>
              <a:t>A Proxy that translates between SAML (as SP) and OICD (as IdP)</a:t>
            </a:r>
            <a:endParaRPr/>
          </a:p>
        </p:txBody>
      </p:sp>
      <p:sp>
        <p:nvSpPr>
          <p:cNvPr id="382" name="Google Shape;382;p17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Currently at the ULB, we have implemented this solution for RDMO [4] and other 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4476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SP: the DFN-AAI Discovery Service (wayf) was installed and provides translation of protocols. (</a:t>
            </a:r>
            <a:r>
              <a:rPr lang="de-DE" u="sng">
                <a:solidFill>
                  <a:schemeClr val="hlink"/>
                </a:solidFill>
                <a:hlinkClick r:id="rId3"/>
              </a:rPr>
              <a:t>SaToS</a:t>
            </a:r>
            <a:r>
              <a:rPr lang="de-DE"/>
              <a:t>a)</a:t>
            </a:r>
            <a:br>
              <a:rPr lang="de-DE"/>
            </a:br>
            <a:endParaRPr/>
          </a:p>
          <a:p>
            <a:pPr indent="-4476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IdP: a Keycloak Instance, between the SP and RDMO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provides the redirection to the proxy and transfer of the OpenID Connect JSON Web Token (JWT).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4476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RDMO: uses </a:t>
            </a:r>
            <a:r>
              <a:rPr lang="de-DE" u="sng">
                <a:solidFill>
                  <a:schemeClr val="hlink"/>
                </a:solidFill>
                <a:hlinkClick r:id="rId4"/>
              </a:rPr>
              <a:t>django-allauth</a:t>
            </a:r>
            <a:r>
              <a:rPr lang="de-DE"/>
              <a:t> and adds the providers.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Keycloak as “DFN-AAI” Provider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ORCID</a:t>
            </a:r>
            <a:endParaRPr/>
          </a:p>
        </p:txBody>
      </p:sp>
      <p:sp>
        <p:nvSpPr>
          <p:cNvPr id="383" name="Google Shape;383;p17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384" name="Google Shape;384;p17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385" name="Google Shape;385;p17"/>
          <p:cNvGrpSpPr/>
          <p:nvPr/>
        </p:nvGrpSpPr>
        <p:grpSpPr>
          <a:xfrm>
            <a:off x="274553" y="916928"/>
            <a:ext cx="1503680" cy="891546"/>
            <a:chOff x="955040" y="964347"/>
            <a:chExt cx="1503680" cy="891546"/>
          </a:xfrm>
        </p:grpSpPr>
        <p:sp>
          <p:nvSpPr>
            <p:cNvPr id="386" name="Google Shape;386;p17"/>
            <p:cNvSpPr/>
            <p:nvPr/>
          </p:nvSpPr>
          <p:spPr>
            <a:xfrm>
              <a:off x="955040" y="983544"/>
              <a:ext cx="1503680" cy="872349"/>
            </a:xfrm>
            <a:prstGeom prst="rect">
              <a:avLst/>
            </a:prstGeom>
            <a:solidFill>
              <a:srgbClr val="005E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1336095" y="964347"/>
              <a:ext cx="777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Proxy</a:t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1710810" y="1284526"/>
              <a:ext cx="659749" cy="432681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1749117" y="1347001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IdP</a:t>
              </a:r>
              <a:endParaRPr b="1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008386" y="1278397"/>
              <a:ext cx="659749" cy="440899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1018118" y="1332397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SP</a:t>
              </a:r>
              <a:endParaRPr/>
            </a:p>
          </p:txBody>
        </p:sp>
      </p:grpSp>
      <p:sp>
        <p:nvSpPr>
          <p:cNvPr id="392" name="Google Shape;392;p17"/>
          <p:cNvSpPr txBox="1"/>
          <p:nvPr/>
        </p:nvSpPr>
        <p:spPr>
          <a:xfrm>
            <a:off x="1164258" y="4803615"/>
            <a:ext cx="78717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[4] </a:t>
            </a:r>
            <a:r>
              <a:rPr b="1" lang="de-DE" sz="10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rdmo.readthedocs.io/en/latest/configuration/authentication/shibboleth.html#alternative-to-shibboleth-keycloak-and-satosa</a:t>
            </a:r>
            <a:endParaRPr b="1"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Extra Slide: Keycloak and Satosa</a:t>
            </a:r>
            <a:endParaRPr/>
          </a:p>
        </p:txBody>
      </p:sp>
      <p:sp>
        <p:nvSpPr>
          <p:cNvPr id="399" name="Google Shape;399;p18"/>
          <p:cNvSpPr txBox="1"/>
          <p:nvPr>
            <p:ph idx="1" type="body"/>
          </p:nvPr>
        </p:nvSpPr>
        <p:spPr>
          <a:xfrm>
            <a:off x="1953218" y="1519622"/>
            <a:ext cx="71907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de-DE"/>
              <a:t>The SaToSa Proxy as shibboleth SP</a:t>
            </a:r>
            <a:endParaRPr/>
          </a:p>
        </p:txBody>
      </p:sp>
      <p:sp>
        <p:nvSpPr>
          <p:cNvPr id="400" name="Google Shape;400;p18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Technical overview</a:t>
            </a:r>
            <a:endParaRPr/>
          </a:p>
          <a:p>
            <a:pPr indent="-447675" lvl="0" marL="4476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SP: the DFN-AAI Discovery Service (WAYF) with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SaToS</a:t>
            </a:r>
            <a:r>
              <a:rPr lang="de-DE"/>
              <a:t>a </a:t>
            </a:r>
            <a:br>
              <a:rPr lang="de-DE"/>
            </a:b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Embedded Discovery Service: a costum landing page for the Discovery Service was developed in go</a:t>
            </a:r>
            <a:br>
              <a:rPr lang="de-DE"/>
            </a:b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EntityID, FQDN, Metadata, Attributes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Federation: need to request registration of our SP at the IdPs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Attributes: pairwise-id</a:t>
            </a:r>
            <a:endParaRPr/>
          </a:p>
          <a:p>
            <a:pPr indent="-447675" lvl="3" marL="9874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eduPPN also supported, when IdP does not deliver pairwise-id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givenName, sn und mail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Mapping between Attributes of saml, openid and orcid</a:t>
            </a:r>
            <a:br>
              <a:rPr lang="de-DE"/>
            </a:br>
            <a:endParaRPr/>
          </a:p>
        </p:txBody>
      </p:sp>
      <p:sp>
        <p:nvSpPr>
          <p:cNvPr id="401" name="Google Shape;401;p18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402" name="Google Shape;402;p18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grpSp>
        <p:nvGrpSpPr>
          <p:cNvPr id="403" name="Google Shape;403;p18"/>
          <p:cNvGrpSpPr/>
          <p:nvPr/>
        </p:nvGrpSpPr>
        <p:grpSpPr>
          <a:xfrm>
            <a:off x="274553" y="916928"/>
            <a:ext cx="1503680" cy="891546"/>
            <a:chOff x="955040" y="964347"/>
            <a:chExt cx="1503680" cy="891546"/>
          </a:xfrm>
        </p:grpSpPr>
        <p:sp>
          <p:nvSpPr>
            <p:cNvPr id="404" name="Google Shape;404;p18"/>
            <p:cNvSpPr/>
            <p:nvPr/>
          </p:nvSpPr>
          <p:spPr>
            <a:xfrm>
              <a:off x="955040" y="983544"/>
              <a:ext cx="1503680" cy="872349"/>
            </a:xfrm>
            <a:prstGeom prst="rect">
              <a:avLst/>
            </a:prstGeom>
            <a:solidFill>
              <a:srgbClr val="005E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5" name="Google Shape;405;p18"/>
            <p:cNvSpPr txBox="1"/>
            <p:nvPr/>
          </p:nvSpPr>
          <p:spPr>
            <a:xfrm>
              <a:off x="1336095" y="964347"/>
              <a:ext cx="7778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Proxy</a:t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1710810" y="1284526"/>
              <a:ext cx="659749" cy="432681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1749117" y="1347001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IdP</a:t>
              </a:r>
              <a:endParaRPr b="1" sz="12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1008386" y="1278397"/>
              <a:ext cx="659749" cy="440899"/>
            </a:xfrm>
            <a:prstGeom prst="rect">
              <a:avLst/>
            </a:prstGeom>
            <a:solidFill>
              <a:srgbClr val="005DA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1018118" y="1332397"/>
              <a:ext cx="602437" cy="348871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200">
                  <a:solidFill>
                    <a:srgbClr val="F9B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SP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"/>
          <p:cNvSpPr txBox="1"/>
          <p:nvPr>
            <p:ph type="ctrTitle"/>
          </p:nvPr>
        </p:nvSpPr>
        <p:spPr>
          <a:xfrm>
            <a:off x="1952624" y="817563"/>
            <a:ext cx="7089776" cy="42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6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Use Case for RDMO at ULB and TU Darmstadt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r>
              <a:rPr lang="de-DE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rdmo.nfdi4ing.de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7" name="Google Shape;187;p2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188" name="Google Shape;188;p2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174" y="2030024"/>
            <a:ext cx="5400000" cy="267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1659" y="1669057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>
            <p:ph type="ctrTitle"/>
          </p:nvPr>
        </p:nvSpPr>
        <p:spPr>
          <a:xfrm>
            <a:off x="1952624" y="817563"/>
            <a:ext cx="7089776" cy="42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A78"/>
              </a:buClr>
              <a:buSzPts val="26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Use Case for RDMO at ULB and TU Darmstadt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	</a:t>
            </a:r>
            <a:r>
              <a:rPr lang="de-DE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rdmo.nfdi4ing.de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7" name="Google Shape;197;p3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198" name="Google Shape;198;p3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9174" y="2030024"/>
            <a:ext cx="5400000" cy="2673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"/>
          <p:cNvSpPr/>
          <p:nvPr/>
        </p:nvSpPr>
        <p:spPr>
          <a:xfrm>
            <a:off x="6315607" y="2067960"/>
            <a:ext cx="1260291" cy="877257"/>
          </a:xfrm>
          <a:prstGeom prst="flowChartAlternateProcess">
            <a:avLst/>
          </a:prstGeom>
          <a:noFill/>
          <a:ln cap="flat" cmpd="sng" w="38100">
            <a:solidFill>
              <a:srgbClr val="4694D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6045505" y="2920399"/>
            <a:ext cx="18004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Authentication</a:t>
            </a:r>
            <a:endParaRPr/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1659" y="1669057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Requirements for the service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8" name="Google Shape;208;p4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b="1" lang="de-DE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Authentication</a:t>
            </a:r>
            <a:r>
              <a:rPr lang="de-DE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simple login for all potential users (Single Sign-On, no registration etc.)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German Institutional login, DFN-AAI Identity Providers </a:t>
            </a:r>
            <a:r>
              <a:rPr b="1"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(SAML)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“external users” via ORCID or other social account providers </a:t>
            </a:r>
            <a:r>
              <a:rPr b="1"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(OIDC)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b="1" lang="de-DE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Authorization</a:t>
            </a:r>
            <a:r>
              <a:rPr lang="de-DE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user permissions are managed internally of the RDMO Service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Authenticated Users create their own Projects, can invite other Users to join those Projects.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Certain authenticated users are given elevated permissions by RDMO admins.</a:t>
            </a:r>
            <a:endParaRPr/>
          </a:p>
          <a:p>
            <a:pPr indent="-447675" lvl="3" marL="9874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Alternatively, manageable via a VO, shared with other services.</a:t>
            </a:r>
            <a:endParaRPr/>
          </a:p>
        </p:txBody>
      </p:sp>
      <p:sp>
        <p:nvSpPr>
          <p:cNvPr id="209" name="Google Shape;209;p4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10" name="Google Shape;210;p4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1" name="Google Shape;211;p4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Challenge: to support both SAML and OIDC based Authorization.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2" name="Google Shape;2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309" y="876149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RDMO Service: Functional overview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5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Open Source Software Project: </a:t>
            </a:r>
            <a:r>
              <a:rPr lang="de-DE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rdmorganiser.github.io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9" name="Google Shape;219;p5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9387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b="1" lang="de-DE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Authorization</a:t>
            </a:r>
            <a:r>
              <a:rPr lang="de-DE">
                <a:solidFill>
                  <a:srgbClr val="F9B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Users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Researchers, RDManagers for collaborative projects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create a data management plan (DMP) for their research project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Choose a curated question catalog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Project Managers, Content Editors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Research data managers, technical data consultants, data stewards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Create and manage hierarchical DMP projects, review DMPs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Create and edit question catalogs in the content management system (CMS) web UI</a:t>
            </a:r>
            <a:b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Admins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Access to all content via web UI</a:t>
            </a:r>
            <a:endParaRPr/>
          </a:p>
        </p:txBody>
      </p:sp>
      <p:sp>
        <p:nvSpPr>
          <p:cNvPr id="220" name="Google Shape;220;p5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21" name="Google Shape;221;p5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22" name="Google Shape;222;p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8475" y="903480"/>
            <a:ext cx="9398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309" y="876149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RDMO Service: Technical overview</a:t>
            </a:r>
            <a:endParaRPr/>
          </a:p>
        </p:txBody>
      </p:sp>
      <p:sp>
        <p:nvSpPr>
          <p:cNvPr id="229" name="Google Shape;229;p6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Open Source Software Project: </a:t>
            </a:r>
            <a:r>
              <a:rPr lang="de-DE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rdmorganiser.github.io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0" name="Google Shape;230;p6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Overview of technical stack on web server:</a:t>
            </a:r>
            <a:endParaRPr/>
          </a:p>
          <a:p>
            <a:pPr indent="-447675" lvl="3" marL="9874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Backend: </a:t>
            </a:r>
            <a:endParaRPr/>
          </a:p>
          <a:p>
            <a:pPr indent="-444500" lvl="4" marL="1163638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Python, Django, REST API</a:t>
            </a:r>
            <a:br>
              <a:rPr lang="de-DE"/>
            </a:br>
            <a:endParaRPr/>
          </a:p>
          <a:p>
            <a:pPr indent="-447675" lvl="3" marL="9874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Frontend: </a:t>
            </a:r>
            <a:endParaRPr/>
          </a:p>
          <a:p>
            <a:pPr indent="-444500" lvl="4" marL="1163638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AngularJS (under development with React)</a:t>
            </a:r>
            <a:br>
              <a:rPr lang="de-DE"/>
            </a:br>
            <a:endParaRPr/>
          </a:p>
          <a:p>
            <a:pPr indent="-447675" lvl="3" marL="9874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Deployment at ULB:</a:t>
            </a:r>
            <a:endParaRPr/>
          </a:p>
          <a:p>
            <a:pPr indent="-444500" lvl="4" marL="1163638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LAMP Server: Linux, Apache, MySQL and Python</a:t>
            </a:r>
            <a:endParaRPr/>
          </a:p>
        </p:txBody>
      </p:sp>
      <p:sp>
        <p:nvSpPr>
          <p:cNvPr id="231" name="Google Shape;231;p6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32" name="Google Shape;232;p6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233" name="Google Shape;233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5300" y="908469"/>
            <a:ext cx="9398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309" y="876149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Implementations of Authentication</a:t>
            </a:r>
            <a:endParaRPr/>
          </a:p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Three main implementations for RDMO which are </a:t>
            </a:r>
            <a:r>
              <a:rPr i="1"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mutually exclusive </a:t>
            </a: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[1]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1" name="Google Shape;241;p7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Installing a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Shibboleth</a:t>
            </a:r>
            <a:r>
              <a:rPr lang="de-DE"/>
              <a:t> service provider (SP) next to RDMO and connect to an identity provider or even a whole Shibboleth federation. (</a:t>
            </a:r>
            <a:r>
              <a:rPr b="1" lang="de-DE"/>
              <a:t>SAML</a:t>
            </a:r>
            <a:r>
              <a:rPr lang="de-DE"/>
              <a:t>)</a:t>
            </a:r>
            <a:endParaRPr/>
          </a:p>
          <a:p>
            <a:pPr indent="-3571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Regular user accounts with registration using the </a:t>
            </a:r>
            <a:r>
              <a:rPr lang="de-DE" u="sng">
                <a:solidFill>
                  <a:schemeClr val="hlink"/>
                </a:solidFill>
                <a:hlinkClick r:id="rId4"/>
              </a:rPr>
              <a:t>django-allauth</a:t>
            </a:r>
            <a:r>
              <a:rPr lang="de-DE"/>
              <a:t> library, can be extended with OAuth2 and OpenID Connect Providers. (</a:t>
            </a:r>
            <a:r>
              <a:rPr b="1" lang="de-DE"/>
              <a:t>OIDC</a:t>
            </a:r>
            <a:r>
              <a:rPr lang="de-DE"/>
              <a:t>)</a:t>
            </a:r>
            <a:endParaRPr/>
          </a:p>
          <a:p>
            <a:pPr indent="-3603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Using a (read-only) connection to a </a:t>
            </a:r>
            <a:r>
              <a:rPr lang="de-DE" u="sng">
                <a:solidFill>
                  <a:schemeClr val="hlink"/>
                </a:solidFill>
                <a:hlinkClick r:id="rId5"/>
              </a:rPr>
              <a:t>LDAP server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currently, not in our scope of interest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Unfortunately, these are considered as </a:t>
            </a:r>
            <a:r>
              <a:rPr i="1" lang="de-DE"/>
              <a:t>mutually exclusive </a:t>
            </a:r>
            <a:r>
              <a:rPr lang="de-DE"/>
              <a:t>at the moment.</a:t>
            </a:r>
            <a:endParaRPr/>
          </a:p>
        </p:txBody>
      </p:sp>
      <p:sp>
        <p:nvSpPr>
          <p:cNvPr id="242" name="Google Shape;242;p7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43" name="Google Shape;243;p7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4" name="Google Shape;244;p7"/>
          <p:cNvSpPr txBox="1"/>
          <p:nvPr/>
        </p:nvSpPr>
        <p:spPr>
          <a:xfrm>
            <a:off x="1938270" y="4883704"/>
            <a:ext cx="46466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[1] </a:t>
            </a:r>
            <a:r>
              <a:rPr b="1" lang="de-DE" sz="10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rdmo.readthedocs.io/en/latest/configuration/authentication/index.html</a:t>
            </a:r>
            <a:endParaRPr b="1"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7309" y="876149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Implementations of Authentication</a:t>
            </a:r>
            <a:endParaRPr/>
          </a:p>
        </p:txBody>
      </p:sp>
      <p:sp>
        <p:nvSpPr>
          <p:cNvPr id="251" name="Google Shape;251;p8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Shibboleth, institutional login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2" name="Google Shape;252;p8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Technical stack for RDMO [2]: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	shibboleth SP / apache2 vhost /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django-shibboleth-remoteuser</a:t>
            </a:r>
            <a:br>
              <a:rPr lang="de-DE"/>
            </a:br>
            <a:br>
              <a:rPr lang="de-DE"/>
            </a:br>
            <a:r>
              <a:rPr lang="de-DE"/>
              <a:t>Requirements: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009779"/>
                </a:solidFill>
              </a:rPr>
              <a:t>✅ </a:t>
            </a:r>
            <a:r>
              <a:rPr lang="de-DE"/>
              <a:t>SAML: DFN-AAI Discovery Service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D22D2E"/>
                </a:solidFill>
              </a:rPr>
              <a:t>❎ </a:t>
            </a:r>
            <a:r>
              <a:rPr lang="de-DE"/>
              <a:t>OIDC: not possible because of vhost 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Possible solutions: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One Identify Provider that supports both: </a:t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Does it currently exist and who will provide this IdP?</a:t>
            </a:r>
            <a:endParaRPr/>
          </a:p>
        </p:txBody>
      </p:sp>
      <p:sp>
        <p:nvSpPr>
          <p:cNvPr id="253" name="Google Shape;253;p8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54" name="Google Shape;254;p8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55" name="Google Shape;255;p8"/>
          <p:cNvSpPr txBox="1"/>
          <p:nvPr/>
        </p:nvSpPr>
        <p:spPr>
          <a:xfrm>
            <a:off x="1361588" y="4868703"/>
            <a:ext cx="56703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[2] </a:t>
            </a:r>
            <a:r>
              <a:rPr b="1" lang="de-DE" sz="10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rdmo.readthedocs.io/en/latest/configuration/authentication/shibboleth.html#shibboleth</a:t>
            </a:r>
            <a:endParaRPr b="1"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6" name="Google Shape;2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7309" y="876149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>
            <p:ph type="title"/>
          </p:nvPr>
        </p:nvSpPr>
        <p:spPr>
          <a:xfrm>
            <a:off x="1953218" y="817384"/>
            <a:ext cx="7088388" cy="41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D59"/>
              </a:buClr>
              <a:buSzPts val="2000"/>
              <a:buFont typeface="Helvetica Neue Light"/>
              <a:buNone/>
            </a:pPr>
            <a:r>
              <a:rPr lang="de-DE"/>
              <a:t>Implementations of Authentication</a:t>
            </a:r>
            <a:endParaRPr/>
          </a:p>
        </p:txBody>
      </p:sp>
      <p:sp>
        <p:nvSpPr>
          <p:cNvPr id="262" name="Google Shape;262;p9"/>
          <p:cNvSpPr txBox="1"/>
          <p:nvPr>
            <p:ph idx="1" type="body"/>
          </p:nvPr>
        </p:nvSpPr>
        <p:spPr>
          <a:xfrm>
            <a:off x="1953218" y="1519622"/>
            <a:ext cx="7089182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>
                <a:latin typeface="Helvetica Neue Light"/>
                <a:ea typeface="Helvetica Neue Light"/>
                <a:cs typeface="Helvetica Neue Light"/>
                <a:sym typeface="Helvetica Neue Light"/>
              </a:rPr>
              <a:t>django-allauth, social login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3" name="Google Shape;263;p9"/>
          <p:cNvSpPr txBox="1"/>
          <p:nvPr>
            <p:ph idx="2" type="body"/>
          </p:nvPr>
        </p:nvSpPr>
        <p:spPr>
          <a:xfrm>
            <a:off x="1953218" y="1924050"/>
            <a:ext cx="7089182" cy="312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Technical stack for RDMO [3]: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	</a:t>
            </a:r>
            <a:r>
              <a:rPr lang="de-DE" u="sng">
                <a:solidFill>
                  <a:schemeClr val="hlink"/>
                </a:solidFill>
                <a:hlinkClick r:id="rId3"/>
              </a:rPr>
              <a:t> django-allauth</a:t>
            </a:r>
            <a:r>
              <a:rPr lang="de-DE"/>
              <a:t> / add supported </a:t>
            </a:r>
            <a:r>
              <a:rPr lang="de-DE" u="sng">
                <a:solidFill>
                  <a:schemeClr val="hlink"/>
                </a:solidFill>
                <a:hlinkClick r:id="rId4"/>
              </a:rPr>
              <a:t>providers</a:t>
            </a:r>
            <a:br>
              <a:rPr lang="de-DE"/>
            </a:br>
            <a:br>
              <a:rPr lang="de-DE"/>
            </a:br>
            <a:r>
              <a:rPr lang="de-DE"/>
              <a:t>Requirements: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D22D2E"/>
                </a:solidFill>
              </a:rPr>
              <a:t>❎ </a:t>
            </a:r>
            <a:r>
              <a:rPr lang="de-DE"/>
              <a:t>SAML: protocol not supported by django-allauth</a:t>
            </a:r>
            <a:endParaRPr>
              <a:solidFill>
                <a:srgbClr val="D22D2E"/>
              </a:solidFill>
            </a:endParaRPr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>
                <a:solidFill>
                  <a:srgbClr val="009779"/>
                </a:solidFill>
              </a:rPr>
              <a:t>✅ </a:t>
            </a:r>
            <a:r>
              <a:rPr lang="de-DE"/>
              <a:t>OIDC: social Idproviders can be added </a:t>
            </a:r>
            <a:endParaRPr>
              <a:solidFill>
                <a:srgbClr val="0097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None/>
            </a:pPr>
            <a:r>
              <a:rPr lang="de-DE"/>
              <a:t>Possible solutions:</a:t>
            </a:r>
            <a:endParaRPr/>
          </a:p>
          <a:p>
            <a:pPr indent="-446088" lvl="1" marL="62547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Add an OIDC Provider that supports or mediates the DFN-AAI Discovery Service</a:t>
            </a:r>
            <a:endParaRPr/>
          </a:p>
          <a:p>
            <a:pPr indent="-449263" lvl="2" marL="809625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•"/>
            </a:pPr>
            <a:r>
              <a:rPr lang="de-DE"/>
              <a:t>This solution was implemented in the ULB</a:t>
            </a:r>
            <a:endParaRPr/>
          </a:p>
        </p:txBody>
      </p:sp>
      <p:sp>
        <p:nvSpPr>
          <p:cNvPr id="264" name="Google Shape;264;p9"/>
          <p:cNvSpPr txBox="1"/>
          <p:nvPr>
            <p:ph idx="10" type="dt"/>
          </p:nvPr>
        </p:nvSpPr>
        <p:spPr>
          <a:xfrm>
            <a:off x="107951" y="4984750"/>
            <a:ext cx="412750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07.03.2023</a:t>
            </a:r>
            <a:endParaRPr/>
          </a:p>
        </p:txBody>
      </p:sp>
      <p:sp>
        <p:nvSpPr>
          <p:cNvPr id="265" name="Google Shape;265;p9"/>
          <p:cNvSpPr txBox="1"/>
          <p:nvPr>
            <p:ph idx="12" type="sldNum"/>
          </p:nvPr>
        </p:nvSpPr>
        <p:spPr>
          <a:xfrm>
            <a:off x="855896" y="4984749"/>
            <a:ext cx="170497" cy="130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6" name="Google Shape;266;p9"/>
          <p:cNvSpPr txBox="1"/>
          <p:nvPr/>
        </p:nvSpPr>
        <p:spPr>
          <a:xfrm>
            <a:off x="1667309" y="4863260"/>
            <a:ext cx="5179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[3] </a:t>
            </a:r>
            <a:r>
              <a:rPr b="1" lang="de-DE" sz="10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https://rdmo.readthedocs.io/en/latest/configuration/authentication/allauth.html</a:t>
            </a:r>
            <a:endParaRPr b="1"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7" name="Google Shape;26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309" y="876149"/>
            <a:ext cx="360000" cy="3609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FDI4ING">
  <a:themeElements>
    <a:clrScheme name="NFDi4ing">
      <a:dk1>
        <a:srgbClr val="000000"/>
      </a:dk1>
      <a:lt1>
        <a:srgbClr val="FFFFFF"/>
      </a:lt1>
      <a:dk2>
        <a:srgbClr val="96C2E9"/>
      </a:dk2>
      <a:lt2>
        <a:srgbClr val="0069B4"/>
      </a:lt2>
      <a:accent1>
        <a:srgbClr val="312783"/>
      </a:accent1>
      <a:accent2>
        <a:srgbClr val="7A2182"/>
      </a:accent2>
      <a:accent3>
        <a:srgbClr val="AD2221"/>
      </a:accent3>
      <a:accent4>
        <a:srgbClr val="E60060"/>
      </a:accent4>
      <a:accent5>
        <a:srgbClr val="E30613"/>
      </a:accent5>
      <a:accent6>
        <a:srgbClr val="EE7203"/>
      </a:accent6>
      <a:hlink>
        <a:srgbClr val="000000"/>
      </a:hlink>
      <a:folHlink>
        <a:srgbClr val="96C2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2012-04-24T11:28:51Z</dcterms:created>
  <dc:creator>Andreas Kruse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0x010100858952FE8D50DE4DB769976A47F6C5DD</vt:lpwstr>
  </property>
</Properties>
</file>